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598" r:id="rId3"/>
    <p:sldId id="599" r:id="rId4"/>
    <p:sldId id="528" r:id="rId5"/>
    <p:sldId id="596" r:id="rId6"/>
    <p:sldId id="597" r:id="rId7"/>
    <p:sldId id="573" r:id="rId8"/>
    <p:sldId id="604" r:id="rId9"/>
    <p:sldId id="584" r:id="rId10"/>
    <p:sldId id="585" r:id="rId11"/>
    <p:sldId id="586" r:id="rId12"/>
    <p:sldId id="587" r:id="rId13"/>
    <p:sldId id="284" r:id="rId14"/>
    <p:sldId id="589" r:id="rId15"/>
    <p:sldId id="591" r:id="rId16"/>
    <p:sldId id="593" r:id="rId17"/>
    <p:sldId id="594" r:id="rId18"/>
    <p:sldId id="595" r:id="rId19"/>
    <p:sldId id="590" r:id="rId20"/>
    <p:sldId id="601" r:id="rId21"/>
    <p:sldId id="602" r:id="rId22"/>
    <p:sldId id="603" r:id="rId23"/>
    <p:sldId id="600" r:id="rId24"/>
    <p:sldId id="60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020" autoAdjust="0"/>
    <p:restoredTop sz="76067" autoAdjust="0"/>
  </p:normalViewPr>
  <p:slideViewPr>
    <p:cSldViewPr snapToGrid="0" snapToObjects="1">
      <p:cViewPr>
        <p:scale>
          <a:sx n="90" d="100"/>
          <a:sy n="90" d="100"/>
        </p:scale>
        <p:origin x="120" y="1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/>
          </a:bodyPr>
          <a:lstStyle/>
          <a:p>
            <a:r>
              <a:rPr lang="en-US" b="1" dirty="0"/>
              <a:t>Reinforcement Learning</a:t>
            </a:r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 dirty="0"/>
              <a:t>29 April 2022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B2BA-4AAD-6CB1-AFF0-E55E81EA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9193DE-DAA8-7809-A44B-DBB434DEBC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734753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u="sng" dirty="0"/>
                  <a:t>Supervised Learning</a:t>
                </a:r>
              </a:p>
              <a:p>
                <a:pPr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Input: n x 2 matrix of pairs (x, y). </a:t>
                </a:r>
              </a:p>
              <a:p>
                <a:pPr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Assumption: x and k are correlated.</a:t>
                </a:r>
              </a:p>
              <a:p>
                <a:pPr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Output: a function f: X -&gt; Y such that f predicts y for input x</a:t>
                </a:r>
              </a:p>
              <a:p>
                <a:pPr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Examples: classification, regression</a:t>
                </a:r>
              </a:p>
              <a:p>
                <a:pPr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u="sng" dirty="0"/>
                  <a:t>Unsupervised learning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Input: n x 1 vector of data (x) and k parameters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Assumption: x and k are independent given problem space 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Output: a function f: X -&gt; Y such that f predicts y for input x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Examples: clustering (|Y| = k), ranking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u="sng" dirty="0"/>
                  <a:t>Reinforcement learning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Input: environment (maybe MDP?), k parameters, objective (goal)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Assumption: can collect (s, r) from the environment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Output: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: S -&gt; A  that selects actions given state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9193DE-DAA8-7809-A44B-DBB434DEBC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734753"/>
                <a:ext cx="10515600" cy="4351338"/>
              </a:xfrm>
              <a:blipFill>
                <a:blip r:embed="rId2"/>
                <a:stretch>
                  <a:fillRect l="-362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xplosion 2 3">
            <a:extLst>
              <a:ext uri="{FF2B5EF4-FFF2-40B4-BE49-F238E27FC236}">
                <a16:creationId xmlns:a16="http://schemas.microsoft.com/office/drawing/2014/main" id="{404F38EA-C194-9AAA-2AFE-3846A571A70C}"/>
              </a:ext>
            </a:extLst>
          </p:cNvPr>
          <p:cNvSpPr/>
          <p:nvPr/>
        </p:nvSpPr>
        <p:spPr>
          <a:xfrm>
            <a:off x="5843588" y="942975"/>
            <a:ext cx="6057900" cy="4786313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Supervised &amp; Unsupervised Learning are problem-agnostic</a:t>
            </a:r>
          </a:p>
        </p:txBody>
      </p:sp>
    </p:spTree>
    <p:extLst>
      <p:ext uri="{BB962C8B-B14F-4D97-AF65-F5344CB8AC3E}">
        <p14:creationId xmlns:p14="http://schemas.microsoft.com/office/powerpoint/2010/main" val="1606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B2BA-4AAD-6CB1-AFF0-E55E81EA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9193DE-DAA8-7809-A44B-DBB434DEBC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734753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u="sng" dirty="0"/>
                  <a:t>Supervised Learning</a:t>
                </a:r>
              </a:p>
              <a:p>
                <a:pPr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Input: n x 2 matrix of pairs (x, y). </a:t>
                </a:r>
              </a:p>
              <a:p>
                <a:pPr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Assumption: x and k are correlated.</a:t>
                </a:r>
              </a:p>
              <a:p>
                <a:pPr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Output: a function f: X -&gt; Y such that f predicts y for input x</a:t>
                </a:r>
              </a:p>
              <a:p>
                <a:pPr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Examples: classification, regression</a:t>
                </a:r>
              </a:p>
              <a:p>
                <a:pPr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u="sng" dirty="0"/>
                  <a:t>Unsupervised learning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Input: n x 1 vector of data (x) and k parameters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Assumption: x and k are independent given problem space 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Output: a function f: X -&gt; Y such that f predicts y for input x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Examples: clustering (|Y| = k), ranking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u="sng" dirty="0"/>
                  <a:t>Reinforcement learning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Input: environment (maybe MDP?), k parameters, objective (goal)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Assumption: can collect (s, r) from the environment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Output: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: S -&gt; A  that selects actions given state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9193DE-DAA8-7809-A44B-DBB434DEBC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734753"/>
                <a:ext cx="10515600" cy="4351338"/>
              </a:xfrm>
              <a:blipFill>
                <a:blip r:embed="rId2"/>
                <a:stretch>
                  <a:fillRect l="-362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xplosion 2 3">
            <a:extLst>
              <a:ext uri="{FF2B5EF4-FFF2-40B4-BE49-F238E27FC236}">
                <a16:creationId xmlns:a16="http://schemas.microsoft.com/office/drawing/2014/main" id="{404F38EA-C194-9AAA-2AFE-3846A571A70C}"/>
              </a:ext>
            </a:extLst>
          </p:cNvPr>
          <p:cNvSpPr/>
          <p:nvPr/>
        </p:nvSpPr>
        <p:spPr>
          <a:xfrm>
            <a:off x="5843588" y="942975"/>
            <a:ext cx="6057900" cy="4786313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Encoding the problem varies by domain, but core techniques do not.</a:t>
            </a:r>
          </a:p>
        </p:txBody>
      </p:sp>
    </p:spTree>
    <p:extLst>
      <p:ext uri="{BB962C8B-B14F-4D97-AF65-F5344CB8AC3E}">
        <p14:creationId xmlns:p14="http://schemas.microsoft.com/office/powerpoint/2010/main" val="441935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B2BA-4AAD-6CB1-AFF0-E55E81EA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9193DE-DAA8-7809-A44B-DBB434DEBC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734753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u="sng" dirty="0"/>
                  <a:t>Supervised Learning</a:t>
                </a:r>
              </a:p>
              <a:p>
                <a:pPr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Input: n x 2 matrix of pairs (x, y). </a:t>
                </a:r>
              </a:p>
              <a:p>
                <a:pPr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Assumption: x and k are correlated.</a:t>
                </a:r>
              </a:p>
              <a:p>
                <a:pPr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Output: a function f: X -&gt; Y such that f predicts y for input x</a:t>
                </a:r>
              </a:p>
              <a:p>
                <a:pPr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Examples: classification, regression</a:t>
                </a:r>
              </a:p>
              <a:p>
                <a:pPr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u="sng" dirty="0"/>
                  <a:t>Unsupervised learning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Input: n x 1 vector of data (x) and k parameters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Assumption: x and k are independent given problem space 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Output: a function f: X -&gt; Y such that f predicts y for input x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Examples: clustering (|Y| = k), ranking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u="sng" dirty="0"/>
                  <a:t>Reinforcement learning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Input: environment (maybe MDP?), k parameters, objective (goal)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Assumption: can collect (s, r) from the environment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Output: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: S -&gt; A  that selects actions given state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9193DE-DAA8-7809-A44B-DBB434DEBC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734753"/>
                <a:ext cx="10515600" cy="4351338"/>
              </a:xfrm>
              <a:blipFill>
                <a:blip r:embed="rId2"/>
                <a:stretch>
                  <a:fillRect l="-362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xplosion 2 3">
            <a:extLst>
              <a:ext uri="{FF2B5EF4-FFF2-40B4-BE49-F238E27FC236}">
                <a16:creationId xmlns:a16="http://schemas.microsoft.com/office/drawing/2014/main" id="{404F38EA-C194-9AAA-2AFE-3846A571A70C}"/>
              </a:ext>
            </a:extLst>
          </p:cNvPr>
          <p:cNvSpPr/>
          <p:nvPr/>
        </p:nvSpPr>
        <p:spPr>
          <a:xfrm>
            <a:off x="5843588" y="942975"/>
            <a:ext cx="6057900" cy="4786313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RL: deeply tied to the shape/properties of the environment </a:t>
            </a:r>
          </a:p>
          <a:p>
            <a:pPr algn="ctr"/>
            <a:r>
              <a:rPr lang="en-US" dirty="0"/>
              <a:t>(bridges AI and ML)</a:t>
            </a:r>
          </a:p>
        </p:txBody>
      </p:sp>
    </p:spTree>
    <p:extLst>
      <p:ext uri="{BB962C8B-B14F-4D97-AF65-F5344CB8AC3E}">
        <p14:creationId xmlns:p14="http://schemas.microsoft.com/office/powerpoint/2010/main" val="1955246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1190D3-1E7E-B5B5-DECE-438F77E1F2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E0F09D-72E5-5645-AF58-C394ECEBC9FB}"/>
              </a:ext>
            </a:extLst>
          </p:cNvPr>
          <p:cNvSpPr/>
          <p:nvPr/>
        </p:nvSpPr>
        <p:spPr>
          <a:xfrm>
            <a:off x="2667000" y="0"/>
            <a:ext cx="6858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393065-EF83-1E4B-8440-8A48C8481CAE}"/>
              </a:ext>
            </a:extLst>
          </p:cNvPr>
          <p:cNvSpPr/>
          <p:nvPr/>
        </p:nvSpPr>
        <p:spPr>
          <a:xfrm>
            <a:off x="4705004" y="792695"/>
            <a:ext cx="3168195" cy="18567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46304" tIns="73152" rIns="146304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FD3A677-A940-C140-B93A-03083D2266F8}"/>
              </a:ext>
            </a:extLst>
          </p:cNvPr>
          <p:cNvSpPr/>
          <p:nvPr/>
        </p:nvSpPr>
        <p:spPr>
          <a:xfrm>
            <a:off x="4705003" y="3590325"/>
            <a:ext cx="3168195" cy="18869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46304" tIns="73152" rIns="146304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8F59D6A-AE9A-E447-BD4F-BC88E918D4E6}"/>
              </a:ext>
            </a:extLst>
          </p:cNvPr>
          <p:cNvCxnSpPr>
            <a:cxnSpLocks/>
          </p:cNvCxnSpPr>
          <p:nvPr/>
        </p:nvCxnSpPr>
        <p:spPr>
          <a:xfrm flipH="1">
            <a:off x="7873198" y="1648407"/>
            <a:ext cx="2" cy="2812754"/>
          </a:xfrm>
          <a:prstGeom prst="bentConnector3">
            <a:avLst>
              <a:gd name="adj1" fmla="val -2286000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47C170-9993-0F47-8CE5-CB78DE788485}"/>
              </a:ext>
            </a:extLst>
          </p:cNvPr>
          <p:cNvSpPr txBox="1"/>
          <p:nvPr/>
        </p:nvSpPr>
        <p:spPr>
          <a:xfrm>
            <a:off x="7122841" y="2724292"/>
            <a:ext cx="1723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r>
              <a:rPr lang="en-US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="1" i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EEBF1B-0D0E-3145-A68A-B82438E1C1E8}"/>
              </a:ext>
            </a:extLst>
          </p:cNvPr>
          <p:cNvCxnSpPr>
            <a:cxnSpLocks/>
          </p:cNvCxnSpPr>
          <p:nvPr/>
        </p:nvCxnSpPr>
        <p:spPr>
          <a:xfrm>
            <a:off x="4122893" y="3874546"/>
            <a:ext cx="0" cy="144423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1BF4E0-3708-884A-B0D0-2DF38304806F}"/>
              </a:ext>
            </a:extLst>
          </p:cNvPr>
          <p:cNvCxnSpPr>
            <a:cxnSpLocks/>
          </p:cNvCxnSpPr>
          <p:nvPr/>
        </p:nvCxnSpPr>
        <p:spPr>
          <a:xfrm flipH="1">
            <a:off x="4203094" y="3918211"/>
            <a:ext cx="5078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519ACE-06C1-824A-93AA-EFFFF314702F}"/>
              </a:ext>
            </a:extLst>
          </p:cNvPr>
          <p:cNvSpPr txBox="1"/>
          <p:nvPr/>
        </p:nvSpPr>
        <p:spPr>
          <a:xfrm>
            <a:off x="4121254" y="3460149"/>
            <a:ext cx="861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400" b="1" i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t+1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A59DCF-B4AD-334D-8EED-D3B70D681F5E}"/>
              </a:ext>
            </a:extLst>
          </p:cNvPr>
          <p:cNvSpPr txBox="1"/>
          <p:nvPr/>
        </p:nvSpPr>
        <p:spPr>
          <a:xfrm>
            <a:off x="4121254" y="4774088"/>
            <a:ext cx="694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b="1" i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t+1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94E78C-ABAC-2445-8062-22BDC013D6B6}"/>
              </a:ext>
            </a:extLst>
          </p:cNvPr>
          <p:cNvSpPr txBox="1"/>
          <p:nvPr/>
        </p:nvSpPr>
        <p:spPr>
          <a:xfrm>
            <a:off x="3010339" y="1845120"/>
            <a:ext cx="1911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Reward </a:t>
            </a:r>
            <a:r>
              <a:rPr lang="en-US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400" b="1" i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194990-E6BA-B144-9FAA-1F72B162ACC3}"/>
              </a:ext>
            </a:extLst>
          </p:cNvPr>
          <p:cNvSpPr txBox="1"/>
          <p:nvPr/>
        </p:nvSpPr>
        <p:spPr>
          <a:xfrm>
            <a:off x="3328267" y="782350"/>
            <a:ext cx="156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r>
              <a:rPr lang="en-US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b="1" i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9A1F77-DB1D-5A4F-8391-1DDCD7C197E8}"/>
              </a:ext>
            </a:extLst>
          </p:cNvPr>
          <p:cNvGrpSpPr/>
          <p:nvPr/>
        </p:nvGrpSpPr>
        <p:grpSpPr>
          <a:xfrm>
            <a:off x="4001565" y="2295648"/>
            <a:ext cx="710118" cy="1631774"/>
            <a:chOff x="488286" y="3969089"/>
            <a:chExt cx="1531277" cy="160209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5DCFB2-ED32-DC4B-BA10-379F26FA6430}"/>
                </a:ext>
              </a:extLst>
            </p:cNvPr>
            <p:cNvCxnSpPr>
              <a:cxnSpLocks/>
            </p:cNvCxnSpPr>
            <p:nvPr/>
          </p:nvCxnSpPr>
          <p:spPr>
            <a:xfrm>
              <a:off x="488286" y="5571179"/>
              <a:ext cx="167281" cy="0"/>
            </a:xfrm>
            <a:prstGeom prst="line">
              <a:avLst/>
            </a:prstGeom>
            <a:ln w="38100" cap="sq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034E005-F773-0F4C-BF08-A30E1DBC81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286" y="3969089"/>
              <a:ext cx="0" cy="160209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9B0B07-7224-2741-805C-E061D0826A10}"/>
                </a:ext>
              </a:extLst>
            </p:cNvPr>
            <p:cNvCxnSpPr/>
            <p:nvPr/>
          </p:nvCxnSpPr>
          <p:spPr>
            <a:xfrm>
              <a:off x="488286" y="3969089"/>
              <a:ext cx="1531277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08B75F-107D-764C-8767-CC4491F1007C}"/>
              </a:ext>
            </a:extLst>
          </p:cNvPr>
          <p:cNvCxnSpPr>
            <a:cxnSpLocks/>
          </p:cNvCxnSpPr>
          <p:nvPr/>
        </p:nvCxnSpPr>
        <p:spPr>
          <a:xfrm>
            <a:off x="3148304" y="5288502"/>
            <a:ext cx="974589" cy="0"/>
          </a:xfrm>
          <a:prstGeom prst="line">
            <a:avLst/>
          </a:prstGeom>
          <a:ln w="381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DE957A-BC60-0840-B236-E18B9D3C2EAD}"/>
              </a:ext>
            </a:extLst>
          </p:cNvPr>
          <p:cNvCxnSpPr>
            <a:cxnSpLocks/>
          </p:cNvCxnSpPr>
          <p:nvPr/>
        </p:nvCxnSpPr>
        <p:spPr>
          <a:xfrm flipV="1">
            <a:off x="3148304" y="1235608"/>
            <a:ext cx="0" cy="406888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737C65-0D77-D04B-BC96-EBB1D630AF3D}"/>
              </a:ext>
            </a:extLst>
          </p:cNvPr>
          <p:cNvCxnSpPr>
            <a:cxnSpLocks/>
          </p:cNvCxnSpPr>
          <p:nvPr/>
        </p:nvCxnSpPr>
        <p:spPr>
          <a:xfrm>
            <a:off x="3137401" y="1235607"/>
            <a:ext cx="156760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ED924F-8112-3349-B1B8-6FE6C8F893BE}"/>
              </a:ext>
            </a:extLst>
          </p:cNvPr>
          <p:cNvCxnSpPr>
            <a:cxnSpLocks/>
          </p:cNvCxnSpPr>
          <p:nvPr/>
        </p:nvCxnSpPr>
        <p:spPr>
          <a:xfrm flipH="1">
            <a:off x="4212614" y="5256481"/>
            <a:ext cx="5078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xplosion 2 22">
            <a:extLst>
              <a:ext uri="{FF2B5EF4-FFF2-40B4-BE49-F238E27FC236}">
                <a16:creationId xmlns:a16="http://schemas.microsoft.com/office/drawing/2014/main" id="{E7C7BCF8-39F2-FF2A-31A6-51957E107615}"/>
              </a:ext>
            </a:extLst>
          </p:cNvPr>
          <p:cNvSpPr/>
          <p:nvPr/>
        </p:nvSpPr>
        <p:spPr>
          <a:xfrm>
            <a:off x="7244168" y="2295648"/>
            <a:ext cx="6057900" cy="4786313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values functions!</a:t>
            </a:r>
          </a:p>
          <a:p>
            <a:pPr algn="ctr"/>
            <a:r>
              <a:rPr lang="en-US" dirty="0"/>
              <a:t>(Recall: RL =/= MDPs)</a:t>
            </a:r>
          </a:p>
        </p:txBody>
      </p:sp>
    </p:spTree>
    <p:extLst>
      <p:ext uri="{BB962C8B-B14F-4D97-AF65-F5344CB8AC3E}">
        <p14:creationId xmlns:p14="http://schemas.microsoft.com/office/powerpoint/2010/main" val="411740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8394-156F-29F6-712C-CE9ACD011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of learning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55576-FEB0-5ACD-A577-E1CF347AC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20494"/>
            <a:ext cx="3184589" cy="4106037"/>
          </a:xfrm>
        </p:spPr>
        <p:txBody>
          <a:bodyPr>
            <a:normAutofit fontScale="85000" lnSpcReduction="10000"/>
          </a:bodyPr>
          <a:lstStyle/>
          <a:p>
            <a:r>
              <a:rPr lang="en-US" u="sng" dirty="0"/>
              <a:t>Value-Based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Closely associated with MDP formalism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explicitly representing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Exact computation with full observability is expensive!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Alternative: function approximation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40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991D7-BBF8-7292-13EE-111B60A5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approximation: the ML side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F32EF-1D52-A8FB-774C-7B61F0505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0620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How to use fewer states?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Some states are very similar.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States are defined by their observable (and unobservable) features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Select a subset of features and group states together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Some environments: there exists a (compact) representation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Some features can be parameterized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Exact grouping – Great!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Inexact grouping…need to account for mismatch </a:t>
            </a:r>
          </a:p>
        </p:txBody>
      </p:sp>
      <p:sp>
        <p:nvSpPr>
          <p:cNvPr id="4" name="Explosion 2 3">
            <a:extLst>
              <a:ext uri="{FF2B5EF4-FFF2-40B4-BE49-F238E27FC236}">
                <a16:creationId xmlns:a16="http://schemas.microsoft.com/office/drawing/2014/main" id="{76B192BB-10C1-61C5-6C8A-4DC20A96CA3F}"/>
              </a:ext>
            </a:extLst>
          </p:cNvPr>
          <p:cNvSpPr/>
          <p:nvPr/>
        </p:nvSpPr>
        <p:spPr>
          <a:xfrm>
            <a:off x="7244168" y="2295648"/>
            <a:ext cx="6057900" cy="4786313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Encoding domain knowledge – you are making the problem space easier!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5933DA-52DE-7C29-0034-1E0E9022892B}"/>
              </a:ext>
            </a:extLst>
          </p:cNvPr>
          <p:cNvSpPr/>
          <p:nvPr/>
        </p:nvSpPr>
        <p:spPr>
          <a:xfrm>
            <a:off x="457200" y="4343400"/>
            <a:ext cx="6272213" cy="15430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1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3D3D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3D3D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3D3D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3D3D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60ED497-2A36-6B94-70FF-0BB47B004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78" y="1"/>
            <a:ext cx="5554978" cy="6857999"/>
          </a:xfrm>
          <a:prstGeom prst="rect">
            <a:avLst/>
          </a:prstGeo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40C746AF-C093-DA4D-1BC4-AB95F91C0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8" y="246062"/>
            <a:ext cx="5239265" cy="1325563"/>
          </a:xfrm>
        </p:spPr>
        <p:txBody>
          <a:bodyPr/>
          <a:lstStyle/>
          <a:p>
            <a:r>
              <a:rPr lang="en-US" dirty="0"/>
              <a:t>Control Theory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D846C99-6FA2-4C8C-0A74-12AF47A3A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8" y="1571625"/>
            <a:ext cx="5239266" cy="5071682"/>
          </a:xfrm>
        </p:spPr>
        <p:txBody>
          <a:bodyPr/>
          <a:lstStyle/>
          <a:p>
            <a:r>
              <a:rPr lang="en-US" dirty="0"/>
              <a:t>“Control problem” – selecting a policy for a controller.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More constrained than a typical RL problem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Strong mathematical foundations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Courses here in EBE (Hamid </a:t>
            </a:r>
            <a:r>
              <a:rPr lang="en-US" dirty="0" err="1"/>
              <a:t>Ossareh</a:t>
            </a:r>
            <a:r>
              <a:rPr lang="en-US" dirty="0"/>
              <a:t>, Mads </a:t>
            </a:r>
            <a:r>
              <a:rPr lang="en-US" dirty="0" err="1"/>
              <a:t>Almassalkhi</a:t>
            </a:r>
            <a:r>
              <a:rPr lang="en-US" dirty="0"/>
              <a:t>)</a:t>
            </a:r>
          </a:p>
          <a:p>
            <a:r>
              <a:rPr lang="en-US" dirty="0"/>
              <a:t>This paper – common simulation environments (e.g., </a:t>
            </a:r>
            <a:r>
              <a:rPr lang="en-US" dirty="0" err="1"/>
              <a:t>MuJuCo</a:t>
            </a:r>
            <a:r>
              <a:rPr lang="en-US" dirty="0"/>
              <a:t>) much easier than previously thought </a:t>
            </a:r>
          </a:p>
          <a:p>
            <a:r>
              <a:rPr lang="en-US" dirty="0"/>
              <a:t>	</a:t>
            </a:r>
            <a:r>
              <a:rPr lang="en-US" i="1" dirty="0"/>
              <a:t>A common occurrence in RL</a:t>
            </a:r>
          </a:p>
          <a:p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43225C1-C789-5C39-876D-7F168F12FE8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16243" y="5972941"/>
            <a:ext cx="5758248" cy="8850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1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991D7-BBF8-7292-13EE-111B60A5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approximation: the ML side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F32EF-1D52-A8FB-774C-7B61F0505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0620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How to use fewer states?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Some states are very similar.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States are defined by their observable (and unobservable) features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Select a subset of features and group states together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Some environments: there exists a (compact) representation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Some features can be parameterized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Exact grouping – Great!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Inexact grouping…need to account for mismatch </a:t>
            </a:r>
          </a:p>
        </p:txBody>
      </p:sp>
    </p:spTree>
    <p:extLst>
      <p:ext uri="{BB962C8B-B14F-4D97-AF65-F5344CB8AC3E}">
        <p14:creationId xmlns:p14="http://schemas.microsoft.com/office/powerpoint/2010/main" val="222868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3D3D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3D3D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3D3D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3D3D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3D3D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3D3D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991D7-BBF8-7292-13EE-111B60A5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approximation: the ML side of 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C4221D3-B153-4B19-1D53-8CAF3DF955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be </a:t>
                </a:r>
                <a:r>
                  <a:rPr lang="en-US" i="1" dirty="0"/>
                  <a:t>n </a:t>
                </a:r>
                <a:r>
                  <a:rPr lang="en-US" dirty="0"/>
                  <a:t>feature functions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ℜ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instead of estimating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sepChr m:val="∣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estimate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C4221D3-B153-4B19-1D53-8CAF3DF955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679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8394-156F-29F6-712C-CE9ACD011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602866"/>
            <a:ext cx="10515600" cy="1325563"/>
          </a:xfrm>
        </p:spPr>
        <p:txBody>
          <a:bodyPr/>
          <a:lstStyle/>
          <a:p>
            <a:r>
              <a:rPr lang="en-US" dirty="0"/>
              <a:t>Range of learning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55576-FEB0-5ACD-A577-E1CF347AC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620451"/>
            <a:ext cx="3184589" cy="4106037"/>
          </a:xfrm>
        </p:spPr>
        <p:txBody>
          <a:bodyPr>
            <a:noAutofit/>
          </a:bodyPr>
          <a:lstStyle/>
          <a:p>
            <a:r>
              <a:rPr lang="en-US" sz="2200" u="sng" dirty="0"/>
              <a:t>Value-Based Methods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Closely associated with MDP formalism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Requires explicitly representing states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Exact computation with full observability is expensive!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Alternative: function approximation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4A76E-90B1-C8FD-A731-86184BD1FC2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693438" y="1615467"/>
            <a:ext cx="3575399" cy="4351338"/>
          </a:xfrm>
        </p:spPr>
        <p:txBody>
          <a:bodyPr>
            <a:noAutofit/>
          </a:bodyPr>
          <a:lstStyle/>
          <a:p>
            <a:r>
              <a:rPr lang="en-US" sz="2200" u="sng" dirty="0"/>
              <a:t>Policy Search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Idea: optimize with respect to the policy </a:t>
            </a:r>
            <a:r>
              <a:rPr lang="en-US" i="1" dirty="0"/>
              <a:t>only</a:t>
            </a:r>
          </a:p>
          <a:p>
            <a:pPr marL="9715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No need to estimate the value function!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Requires the policy be differentiable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Does not require the environment be an MDP!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Does not require the environment be </a:t>
            </a:r>
            <a:r>
              <a:rPr lang="en-US" i="1" dirty="0"/>
              <a:t>stationary</a:t>
            </a:r>
          </a:p>
        </p:txBody>
      </p:sp>
    </p:spTree>
    <p:extLst>
      <p:ext uri="{BB962C8B-B14F-4D97-AF65-F5344CB8AC3E}">
        <p14:creationId xmlns:p14="http://schemas.microsoft.com/office/powerpoint/2010/main" val="306670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9FBB2-D60A-EBE9-6DBB-DE125580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D2E40-6413-877C-5B3B-6EE27EDDD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6194"/>
            <a:ext cx="10515600" cy="43513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topical lecture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Exam next Friday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New assignment out later today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Last programming assignment out later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Monday: Guest lecture (Eric Atkinson) on belief programming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Eric has also worked on programming constructs for sequential decision making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Papers to be linked on the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Course evaluations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24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206652C-D006-E169-78A0-6D2DE63F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Classical policy search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46A3A1-128B-2362-0BC2-9C6B6CA9677E}"/>
                  </a:ext>
                </a:extLst>
              </p:cNvPr>
              <p:cNvSpPr txBox="1"/>
              <p:nvPr/>
            </p:nvSpPr>
            <p:spPr>
              <a:xfrm>
                <a:off x="1700213" y="2386013"/>
                <a:ext cx="8558212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Courier" pitchFamily="2" charset="0"/>
                  </a:rPr>
                  <a:t>function REINFORCE</a:t>
                </a:r>
              </a:p>
              <a:p>
                <a:r>
                  <a:rPr lang="en-US" sz="2000" dirty="0">
                    <a:latin typeface="Courier" pitchFamily="2" charset="0"/>
                  </a:rPr>
                  <a:t>   initialize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latin typeface="Courier" pitchFamily="2" charset="0"/>
                  </a:rPr>
                  <a:t> (arbitrary)</a:t>
                </a:r>
              </a:p>
              <a:p>
                <a:r>
                  <a:rPr lang="en-US" sz="2000" dirty="0">
                    <a:latin typeface="Courier" pitchFamily="2" charset="0"/>
                  </a:rPr>
                  <a:t>   </a:t>
                </a:r>
                <a:r>
                  <a:rPr lang="en-US" sz="2000" b="1" dirty="0">
                    <a:latin typeface="Courier" pitchFamily="2" charset="0"/>
                  </a:rPr>
                  <a:t>for each </a:t>
                </a:r>
                <a:r>
                  <a:rPr lang="en-US" sz="2000" dirty="0">
                    <a:latin typeface="Courier" pitchFamily="2" charset="0"/>
                  </a:rPr>
                  <a:t>trajectory of length T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b="1" dirty="0">
                    <a:latin typeface="Courier" pitchFamily="2" charset="0"/>
                  </a:rPr>
                  <a:t> do </a:t>
                </a:r>
              </a:p>
              <a:p>
                <a:r>
                  <a:rPr lang="en-US" sz="2000" b="1" dirty="0">
                    <a:latin typeface="Courier" pitchFamily="2" charset="0"/>
                  </a:rPr>
                  <a:t>	for </a:t>
                </a:r>
                <a:r>
                  <a:rPr lang="en-US" sz="2000" dirty="0">
                    <a:latin typeface="Courier" pitchFamily="2" charset="0"/>
                  </a:rPr>
                  <a:t>t=1 to T-1 </a:t>
                </a:r>
                <a:r>
                  <a:rPr lang="en-US" sz="2000" b="1" dirty="0">
                    <a:latin typeface="Courier" pitchFamily="2" charset="0"/>
                  </a:rPr>
                  <a:t>do</a:t>
                </a:r>
                <a:r>
                  <a:rPr lang="en-US" sz="2000" dirty="0">
                    <a:latin typeface="Courier" pitchFamily="2" charset="0"/>
                  </a:rPr>
                  <a:t>:</a:t>
                </a:r>
              </a:p>
              <a:p>
                <a:r>
                  <a:rPr lang="en-US" sz="2000" dirty="0">
                    <a:latin typeface="Courier" pitchFamily="2" charset="0"/>
                  </a:rPr>
                  <a:t>	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>
                  <a:latin typeface="Courier" pitchFamily="2" charset="0"/>
                </a:endParaRPr>
              </a:p>
              <a:p>
                <a:r>
                  <a:rPr lang="en-US" sz="2000" dirty="0">
                    <a:latin typeface="Courier" pitchFamily="2" charset="0"/>
                  </a:rPr>
                  <a:t>	</a:t>
                </a:r>
                <a:r>
                  <a:rPr lang="en-US" sz="2000" b="1" dirty="0">
                    <a:latin typeface="Courier" pitchFamily="2" charset="0"/>
                  </a:rPr>
                  <a:t>done</a:t>
                </a:r>
              </a:p>
              <a:p>
                <a:r>
                  <a:rPr lang="en-US" sz="2000" dirty="0">
                    <a:latin typeface="Courier" pitchFamily="2" charset="0"/>
                  </a:rPr>
                  <a:t>    </a:t>
                </a:r>
                <a:r>
                  <a:rPr lang="en-US" sz="2000" b="1" dirty="0">
                    <a:latin typeface="Courier" pitchFamily="2" charset="0"/>
                  </a:rPr>
                  <a:t>done</a:t>
                </a:r>
              </a:p>
              <a:p>
                <a:r>
                  <a:rPr lang="en-US" sz="2000" dirty="0">
                    <a:latin typeface="Courier" pitchFamily="2" charset="0"/>
                  </a:rPr>
                  <a:t>    </a:t>
                </a:r>
                <a:r>
                  <a:rPr lang="en-US" sz="2000" b="1" dirty="0">
                    <a:latin typeface="Courier" pitchFamily="2" charset="0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000" dirty="0">
                  <a:latin typeface="Courier" pitchFamily="2" charset="0"/>
                </a:endParaRPr>
              </a:p>
              <a:p>
                <a:r>
                  <a:rPr lang="en-US" sz="2000" b="1" dirty="0">
                    <a:latin typeface="Courier" pitchFamily="2" charset="0"/>
                  </a:rPr>
                  <a:t>end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46A3A1-128B-2362-0BC2-9C6B6CA9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213" y="2386013"/>
                <a:ext cx="8558212" cy="2862322"/>
              </a:xfrm>
              <a:prstGeom prst="rect">
                <a:avLst/>
              </a:prstGeom>
              <a:blipFill>
                <a:blip r:embed="rId2"/>
                <a:stretch>
                  <a:fillRect l="-741" t="-881" b="-2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xplosion 2 6">
            <a:extLst>
              <a:ext uri="{FF2B5EF4-FFF2-40B4-BE49-F238E27FC236}">
                <a16:creationId xmlns:a16="http://schemas.microsoft.com/office/drawing/2014/main" id="{2AB84669-1F88-EE62-6A0A-44299E575EA9}"/>
              </a:ext>
            </a:extLst>
          </p:cNvPr>
          <p:cNvSpPr/>
          <p:nvPr/>
        </p:nvSpPr>
        <p:spPr>
          <a:xfrm>
            <a:off x="7243762" y="3219891"/>
            <a:ext cx="6029325" cy="451485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Requires you be able to sample estimates of the value of being in state s at time t</a:t>
            </a:r>
          </a:p>
        </p:txBody>
      </p:sp>
    </p:spTree>
    <p:extLst>
      <p:ext uri="{BB962C8B-B14F-4D97-AF65-F5344CB8AC3E}">
        <p14:creationId xmlns:p14="http://schemas.microsoft.com/office/powerpoint/2010/main" val="78208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206652C-D006-E169-78A0-6D2DE63F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Classical policy search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46A3A1-128B-2362-0BC2-9C6B6CA9677E}"/>
                  </a:ext>
                </a:extLst>
              </p:cNvPr>
              <p:cNvSpPr txBox="1"/>
              <p:nvPr/>
            </p:nvSpPr>
            <p:spPr>
              <a:xfrm>
                <a:off x="1700213" y="2386013"/>
                <a:ext cx="8558212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Courier" pitchFamily="2" charset="0"/>
                  </a:rPr>
                  <a:t>function REINFORCE</a:t>
                </a:r>
              </a:p>
              <a:p>
                <a:r>
                  <a:rPr lang="en-US" sz="2000" dirty="0">
                    <a:latin typeface="Courier" pitchFamily="2" charset="0"/>
                  </a:rPr>
                  <a:t>   initialize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latin typeface="Courier" pitchFamily="2" charset="0"/>
                  </a:rPr>
                  <a:t> (arbitrary)</a:t>
                </a:r>
              </a:p>
              <a:p>
                <a:r>
                  <a:rPr lang="en-US" sz="2000" dirty="0">
                    <a:latin typeface="Courier" pitchFamily="2" charset="0"/>
                  </a:rPr>
                  <a:t>   </a:t>
                </a:r>
                <a:r>
                  <a:rPr lang="en-US" sz="2000" b="1" dirty="0">
                    <a:latin typeface="Courier" pitchFamily="2" charset="0"/>
                  </a:rPr>
                  <a:t>for each </a:t>
                </a:r>
                <a:r>
                  <a:rPr lang="en-US" sz="2000" dirty="0">
                    <a:latin typeface="Courier" pitchFamily="2" charset="0"/>
                  </a:rPr>
                  <a:t>trajectory of length T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b="1" dirty="0">
                    <a:latin typeface="Courier" pitchFamily="2" charset="0"/>
                  </a:rPr>
                  <a:t> do </a:t>
                </a:r>
              </a:p>
              <a:p>
                <a:r>
                  <a:rPr lang="en-US" sz="2000" b="1" dirty="0">
                    <a:latin typeface="Courier" pitchFamily="2" charset="0"/>
                  </a:rPr>
                  <a:t>	for </a:t>
                </a:r>
                <a:r>
                  <a:rPr lang="en-US" sz="2000" dirty="0">
                    <a:latin typeface="Courier" pitchFamily="2" charset="0"/>
                  </a:rPr>
                  <a:t>t=1 to T-1 </a:t>
                </a:r>
                <a:r>
                  <a:rPr lang="en-US" sz="2000" b="1" dirty="0">
                    <a:latin typeface="Courier" pitchFamily="2" charset="0"/>
                  </a:rPr>
                  <a:t>do</a:t>
                </a:r>
                <a:r>
                  <a:rPr lang="en-US" sz="2000" dirty="0">
                    <a:latin typeface="Courier" pitchFamily="2" charset="0"/>
                  </a:rPr>
                  <a:t>:</a:t>
                </a:r>
              </a:p>
              <a:p>
                <a:r>
                  <a:rPr lang="en-US" sz="2000" dirty="0">
                    <a:latin typeface="Courier" pitchFamily="2" charset="0"/>
                  </a:rPr>
                  <a:t>	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>
                  <a:latin typeface="Courier" pitchFamily="2" charset="0"/>
                </a:endParaRPr>
              </a:p>
              <a:p>
                <a:r>
                  <a:rPr lang="en-US" sz="2000" dirty="0">
                    <a:latin typeface="Courier" pitchFamily="2" charset="0"/>
                  </a:rPr>
                  <a:t>	</a:t>
                </a:r>
                <a:r>
                  <a:rPr lang="en-US" sz="2000" b="1" dirty="0">
                    <a:latin typeface="Courier" pitchFamily="2" charset="0"/>
                  </a:rPr>
                  <a:t>done</a:t>
                </a:r>
              </a:p>
              <a:p>
                <a:r>
                  <a:rPr lang="en-US" sz="2000" dirty="0">
                    <a:latin typeface="Courier" pitchFamily="2" charset="0"/>
                  </a:rPr>
                  <a:t>    </a:t>
                </a:r>
                <a:r>
                  <a:rPr lang="en-US" sz="2000" b="1" dirty="0">
                    <a:latin typeface="Courier" pitchFamily="2" charset="0"/>
                  </a:rPr>
                  <a:t>done</a:t>
                </a:r>
              </a:p>
              <a:p>
                <a:r>
                  <a:rPr lang="en-US" sz="2000" dirty="0">
                    <a:latin typeface="Courier" pitchFamily="2" charset="0"/>
                  </a:rPr>
                  <a:t>    </a:t>
                </a:r>
                <a:r>
                  <a:rPr lang="en-US" sz="2000" b="1" dirty="0">
                    <a:latin typeface="Courier" pitchFamily="2" charset="0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000" dirty="0">
                  <a:latin typeface="Courier" pitchFamily="2" charset="0"/>
                </a:endParaRPr>
              </a:p>
              <a:p>
                <a:r>
                  <a:rPr lang="en-US" sz="2000" b="1" dirty="0">
                    <a:latin typeface="Courier" pitchFamily="2" charset="0"/>
                  </a:rPr>
                  <a:t>end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46A3A1-128B-2362-0BC2-9C6B6CA9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213" y="2386013"/>
                <a:ext cx="8558212" cy="2862322"/>
              </a:xfrm>
              <a:prstGeom prst="rect">
                <a:avLst/>
              </a:prstGeom>
              <a:blipFill>
                <a:blip r:embed="rId2"/>
                <a:stretch>
                  <a:fillRect l="-741" t="-881" b="-2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xplosion 2 6">
            <a:extLst>
              <a:ext uri="{FF2B5EF4-FFF2-40B4-BE49-F238E27FC236}">
                <a16:creationId xmlns:a16="http://schemas.microsoft.com/office/drawing/2014/main" id="{2AB84669-1F88-EE62-6A0A-44299E575EA9}"/>
              </a:ext>
            </a:extLst>
          </p:cNvPr>
          <p:cNvSpPr/>
          <p:nvPr/>
        </p:nvSpPr>
        <p:spPr>
          <a:xfrm>
            <a:off x="7243762" y="3219891"/>
            <a:ext cx="6029325" cy="451485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do this by computing the expected return </a:t>
            </a:r>
            <a:r>
              <a:rPr lang="en-US" i="1" dirty="0"/>
              <a:t>conditioned on states in this trajectory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993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206652C-D006-E169-78A0-6D2DE63F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Classical policy search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46A3A1-128B-2362-0BC2-9C6B6CA9677E}"/>
                  </a:ext>
                </a:extLst>
              </p:cNvPr>
              <p:cNvSpPr txBox="1"/>
              <p:nvPr/>
            </p:nvSpPr>
            <p:spPr>
              <a:xfrm>
                <a:off x="1700213" y="2386013"/>
                <a:ext cx="8558212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Courier" pitchFamily="2" charset="0"/>
                  </a:rPr>
                  <a:t>function REINFORCE</a:t>
                </a:r>
              </a:p>
              <a:p>
                <a:r>
                  <a:rPr lang="en-US" sz="2000" dirty="0">
                    <a:latin typeface="Courier" pitchFamily="2" charset="0"/>
                  </a:rPr>
                  <a:t>   initialize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latin typeface="Courier" pitchFamily="2" charset="0"/>
                  </a:rPr>
                  <a:t> (arbitrary)</a:t>
                </a:r>
              </a:p>
              <a:p>
                <a:r>
                  <a:rPr lang="en-US" sz="2000" dirty="0">
                    <a:latin typeface="Courier" pitchFamily="2" charset="0"/>
                  </a:rPr>
                  <a:t>   </a:t>
                </a:r>
                <a:r>
                  <a:rPr lang="en-US" sz="2000" b="1" dirty="0">
                    <a:latin typeface="Courier" pitchFamily="2" charset="0"/>
                  </a:rPr>
                  <a:t>for each </a:t>
                </a:r>
                <a:r>
                  <a:rPr lang="en-US" sz="2000" dirty="0">
                    <a:latin typeface="Courier" pitchFamily="2" charset="0"/>
                  </a:rPr>
                  <a:t>trajectory of length T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b="1" dirty="0">
                    <a:latin typeface="Courier" pitchFamily="2" charset="0"/>
                  </a:rPr>
                  <a:t> do </a:t>
                </a:r>
              </a:p>
              <a:p>
                <a:r>
                  <a:rPr lang="en-US" sz="2000" b="1" dirty="0">
                    <a:latin typeface="Courier" pitchFamily="2" charset="0"/>
                  </a:rPr>
                  <a:t>	for </a:t>
                </a:r>
                <a:r>
                  <a:rPr lang="en-US" sz="2000" dirty="0">
                    <a:latin typeface="Courier" pitchFamily="2" charset="0"/>
                  </a:rPr>
                  <a:t>t=1 to T-1 </a:t>
                </a:r>
                <a:r>
                  <a:rPr lang="en-US" sz="2000" b="1" dirty="0">
                    <a:latin typeface="Courier" pitchFamily="2" charset="0"/>
                  </a:rPr>
                  <a:t>do</a:t>
                </a:r>
                <a:r>
                  <a:rPr lang="en-US" sz="2000" dirty="0">
                    <a:latin typeface="Courier" pitchFamily="2" charset="0"/>
                  </a:rPr>
                  <a:t>:</a:t>
                </a:r>
              </a:p>
              <a:p>
                <a:r>
                  <a:rPr lang="en-US" sz="2000" dirty="0">
                    <a:latin typeface="Courier" pitchFamily="2" charset="0"/>
                  </a:rPr>
                  <a:t>	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>
                  <a:latin typeface="Courier" pitchFamily="2" charset="0"/>
                </a:endParaRPr>
              </a:p>
              <a:p>
                <a:r>
                  <a:rPr lang="en-US" sz="2000" dirty="0">
                    <a:latin typeface="Courier" pitchFamily="2" charset="0"/>
                  </a:rPr>
                  <a:t>	</a:t>
                </a:r>
                <a:r>
                  <a:rPr lang="en-US" sz="2000" b="1" dirty="0">
                    <a:latin typeface="Courier" pitchFamily="2" charset="0"/>
                  </a:rPr>
                  <a:t>done</a:t>
                </a:r>
              </a:p>
              <a:p>
                <a:r>
                  <a:rPr lang="en-US" sz="2000" dirty="0">
                    <a:latin typeface="Courier" pitchFamily="2" charset="0"/>
                  </a:rPr>
                  <a:t>    </a:t>
                </a:r>
                <a:r>
                  <a:rPr lang="en-US" sz="2000" b="1" dirty="0">
                    <a:latin typeface="Courier" pitchFamily="2" charset="0"/>
                  </a:rPr>
                  <a:t>done</a:t>
                </a:r>
              </a:p>
              <a:p>
                <a:r>
                  <a:rPr lang="en-US" sz="2000" dirty="0">
                    <a:latin typeface="Courier" pitchFamily="2" charset="0"/>
                  </a:rPr>
                  <a:t>    </a:t>
                </a:r>
                <a:r>
                  <a:rPr lang="en-US" sz="2000" b="1" dirty="0">
                    <a:latin typeface="Courier" pitchFamily="2" charset="0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000" dirty="0">
                  <a:latin typeface="Courier" pitchFamily="2" charset="0"/>
                </a:endParaRPr>
              </a:p>
              <a:p>
                <a:r>
                  <a:rPr lang="en-US" sz="2000" b="1" dirty="0">
                    <a:latin typeface="Courier" pitchFamily="2" charset="0"/>
                  </a:rPr>
                  <a:t>end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46A3A1-128B-2362-0BC2-9C6B6CA96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213" y="2386013"/>
                <a:ext cx="8558212" cy="2862322"/>
              </a:xfrm>
              <a:prstGeom prst="rect">
                <a:avLst/>
              </a:prstGeom>
              <a:blipFill>
                <a:blip r:embed="rId2"/>
                <a:stretch>
                  <a:fillRect l="-741" t="-881" b="-2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xplosion 2 6">
            <a:extLst>
              <a:ext uri="{FF2B5EF4-FFF2-40B4-BE49-F238E27FC236}">
                <a16:creationId xmlns:a16="http://schemas.microsoft.com/office/drawing/2014/main" id="{2AB84669-1F88-EE62-6A0A-44299E575EA9}"/>
              </a:ext>
            </a:extLst>
          </p:cNvPr>
          <p:cNvSpPr/>
          <p:nvPr/>
        </p:nvSpPr>
        <p:spPr>
          <a:xfrm>
            <a:off x="7243762" y="3219891"/>
            <a:ext cx="6029325" cy="451485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idea: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 distribution is </a:t>
            </a:r>
            <a:r>
              <a:rPr lang="en-US" b="1" dirty="0"/>
              <a:t>known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Transition probabilities </a:t>
            </a:r>
            <a:r>
              <a:rPr lang="en-US" b="1" dirty="0"/>
              <a:t>unknown</a:t>
            </a:r>
          </a:p>
        </p:txBody>
      </p:sp>
    </p:spTree>
    <p:extLst>
      <p:ext uri="{BB962C8B-B14F-4D97-AF65-F5344CB8AC3E}">
        <p14:creationId xmlns:p14="http://schemas.microsoft.com/office/powerpoint/2010/main" val="428724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8394-156F-29F6-712C-CE9ACD011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602866"/>
            <a:ext cx="10515600" cy="1325563"/>
          </a:xfrm>
        </p:spPr>
        <p:txBody>
          <a:bodyPr/>
          <a:lstStyle/>
          <a:p>
            <a:r>
              <a:rPr lang="en-US" dirty="0"/>
              <a:t>Range of learning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55576-FEB0-5ACD-A577-E1CF347AC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620451"/>
            <a:ext cx="3184589" cy="4106037"/>
          </a:xfrm>
        </p:spPr>
        <p:txBody>
          <a:bodyPr>
            <a:noAutofit/>
          </a:bodyPr>
          <a:lstStyle/>
          <a:p>
            <a:r>
              <a:rPr lang="en-US" sz="2200" u="sng" dirty="0"/>
              <a:t>Value-Based Methods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Closely associated with MDP formalism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Requires explicitly representing states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Exact computation with full observability is expensive!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Alternative: function approximation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4A76E-90B1-C8FD-A731-86184BD1FC2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693438" y="1615467"/>
            <a:ext cx="3575399" cy="4351338"/>
          </a:xfrm>
        </p:spPr>
        <p:txBody>
          <a:bodyPr>
            <a:noAutofit/>
          </a:bodyPr>
          <a:lstStyle/>
          <a:p>
            <a:r>
              <a:rPr lang="en-US" sz="2200" u="sng" dirty="0"/>
              <a:t>Policy Search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Idea: optimize with respect to the policy </a:t>
            </a:r>
            <a:r>
              <a:rPr lang="en-US" i="1" dirty="0"/>
              <a:t>only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Requires the policy be differentiable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Does not require the environment be an MDP!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Does not require the environment be </a:t>
            </a:r>
            <a:r>
              <a:rPr lang="en-US" i="1" dirty="0"/>
              <a:t>stationary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B10615-A047-E9F4-F814-3E5D0F8C51BF}"/>
              </a:ext>
            </a:extLst>
          </p:cNvPr>
          <p:cNvSpPr txBox="1">
            <a:spLocks/>
          </p:cNvSpPr>
          <p:nvPr/>
        </p:nvSpPr>
        <p:spPr>
          <a:xfrm>
            <a:off x="4118040" y="1616070"/>
            <a:ext cx="3395185" cy="4106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400"/>
              </a:spcAft>
              <a:buFont typeface="Arial"/>
              <a:buNone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u="sng" dirty="0"/>
              <a:t>Actor-Critic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Policy search + value function estimation!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“Actor” – policy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“Critic” – value function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Value function performs a kind of regularization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Value function encodes domain knowledge about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421544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867FA-7D2C-C22C-73B2-BFDA526E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D0B47-5218-7415-0F3D-AFC9BD47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91919"/>
            <a:ext cx="10515600" cy="395166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MDP/table-based approaches have good theoretical underpinnings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Intractable for large state spaces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Non-toy problems require approximation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Need to encode lots of domain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 gradient methods are performant, especially deep learning-based methods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Poorly understood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Lots of engineering to make sampling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63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C74616-89F4-6098-B571-8F03219A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1D62D9-1A42-49D5-EA74-798AF055FA24}"/>
              </a:ext>
            </a:extLst>
          </p:cNvPr>
          <p:cNvSpPr/>
          <p:nvPr/>
        </p:nvSpPr>
        <p:spPr>
          <a:xfrm>
            <a:off x="415099" y="831469"/>
            <a:ext cx="11361801" cy="56121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If you do choose to do them, please answer the following:</a:t>
            </a:r>
          </a:p>
          <a:p>
            <a:pPr marL="342900" indent="-342900">
              <a:buAutoNum type="arabicPeriod"/>
            </a:pPr>
            <a:r>
              <a:rPr lang="en-US" sz="2000" dirty="0"/>
              <a:t>Did you learn something in this class?</a:t>
            </a:r>
          </a:p>
          <a:p>
            <a:pPr marL="342900" indent="-342900">
              <a:buAutoNum type="arabicPeriod"/>
            </a:pPr>
            <a:r>
              <a:rPr lang="en-US" sz="2000" dirty="0"/>
              <a:t>Did you feel respected?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r>
              <a:rPr lang="en-US" sz="2000" dirty="0"/>
              <a:t>If you liked the class, cool! I’m happy to have not contributed to your misery.</a:t>
            </a:r>
          </a:p>
          <a:p>
            <a:endParaRPr lang="en-US" sz="2000" dirty="0"/>
          </a:p>
          <a:p>
            <a:r>
              <a:rPr lang="en-US" sz="2000" dirty="0"/>
              <a:t>If you didn’t like the class, could you do me a solid and write something like:</a:t>
            </a:r>
          </a:p>
          <a:p>
            <a:endParaRPr lang="en-US" sz="2000" dirty="0"/>
          </a:p>
          <a:p>
            <a:r>
              <a:rPr lang="en-US" sz="2000" i="1" dirty="0"/>
              <a:t>While Prof. </a:t>
            </a:r>
            <a:r>
              <a:rPr lang="en-US" sz="2000" i="1" dirty="0" err="1"/>
              <a:t>Tosch’s</a:t>
            </a:r>
            <a:r>
              <a:rPr lang="en-US" sz="2000" i="1" dirty="0"/>
              <a:t> knowledge of the area is adequate, the course was perhaps a bit too formal. I suspect both she and the students would be much happier if her future course assignments were actually in her active research areas.</a:t>
            </a:r>
          </a:p>
          <a:p>
            <a:endParaRPr lang="en-US" sz="2000" i="1" dirty="0"/>
          </a:p>
          <a:p>
            <a:r>
              <a:rPr lang="en-US" sz="2000" u="sng" dirty="0"/>
              <a:t>I also always enjoy weird commentary:</a:t>
            </a:r>
          </a:p>
          <a:p>
            <a:r>
              <a:rPr lang="en-US" i="1" dirty="0"/>
              <a:t>Overall, Emma </a:t>
            </a:r>
            <a:r>
              <a:rPr lang="en-US" i="1" dirty="0" err="1"/>
              <a:t>Tosch</a:t>
            </a:r>
            <a:r>
              <a:rPr lang="en-US" i="1" dirty="0"/>
              <a:t> is a new instructor trying to find her way as a UMass graduate at the lax pothead school that is UVM. </a:t>
            </a:r>
            <a:endParaRPr lang="en-US" sz="2000" i="1" dirty="0"/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D7E6B4A7-8819-5100-A0A4-0AA906577B44}"/>
              </a:ext>
            </a:extLst>
          </p:cNvPr>
          <p:cNvSpPr/>
          <p:nvPr/>
        </p:nvSpPr>
        <p:spPr>
          <a:xfrm>
            <a:off x="1217676" y="1723041"/>
            <a:ext cx="2986088" cy="1914525"/>
          </a:xfrm>
          <a:prstGeom prst="wedgeRect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am </a:t>
            </a:r>
            <a:r>
              <a:rPr lang="en-US" b="1" dirty="0"/>
              <a:t>Prof. or Dr. </a:t>
            </a:r>
          </a:p>
          <a:p>
            <a:pPr algn="ctr"/>
            <a:r>
              <a:rPr lang="en-US" dirty="0"/>
              <a:t>Please do not refer to me as Ms. or Mrs.</a:t>
            </a:r>
          </a:p>
          <a:p>
            <a:pPr algn="ctr"/>
            <a:r>
              <a:rPr lang="en-US" dirty="0"/>
              <a:t>(yes, I have been called Mrs. in a course eval)</a:t>
            </a:r>
          </a:p>
        </p:txBody>
      </p:sp>
    </p:spTree>
    <p:extLst>
      <p:ext uri="{BB962C8B-B14F-4D97-AF65-F5344CB8AC3E}">
        <p14:creationId xmlns:p14="http://schemas.microsoft.com/office/powerpoint/2010/main" val="305206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3D3D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3D3D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3D3D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Recall: MDPs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6"/>
                <a:ext cx="10515600" cy="4407247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dirty="0"/>
                  <a:t>An MDP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m</a:t>
                </a:r>
                <a:r>
                  <a:rPr lang="en-US" sz="2400" dirty="0"/>
                  <a:t> actions (assume </a:t>
                </a:r>
                <a:r>
                  <a:rPr lang="en-US" sz="2400" dirty="0" err="1"/>
                  <a:t>wlog</a:t>
                </a:r>
                <a:r>
                  <a:rPr lang="en-US" sz="2400" dirty="0"/>
                  <a:t> we can take every action in every state)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 representation of the transition probability into a state given an action and a current state (i.e.,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), possibly represented by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matrix of transition probabilities such that each row represents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=⟨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𝔑</m:t>
                    </m:r>
                  </m:oMath>
                </a14:m>
                <a:r>
                  <a:rPr lang="en-US" sz="2400" dirty="0"/>
                  <a:t> is the reward function, which can be defined in terms of the current state, action, next state, or even as a probabilistic map – it is whatever you need it to be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6"/>
                <a:ext cx="10515600" cy="4407247"/>
              </a:xfrm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34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2A85-FE63-229B-0BBF-0D3E0069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Value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182C0-7B37-A9DC-E558-1945F1CD52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741499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:r>
                  <a:rPr lang="en-US" i="1" dirty="0"/>
                  <a:t>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ℜ</m:t>
                    </m:r>
                  </m:oMath>
                </a14:m>
                <a:r>
                  <a:rPr lang="en-US" dirty="0"/>
                  <a:t> is a utility function </a:t>
                </a:r>
                <a:r>
                  <a:rPr lang="en-US" i="1" dirty="0"/>
                  <a:t>specific to a given policy</a:t>
                </a:r>
                <a:r>
                  <a:rPr lang="en-US" dirty="0"/>
                  <a:t> that assigns real numbers to each state in S. </a:t>
                </a:r>
              </a:p>
              <a:p>
                <a:r>
                  <a:rPr lang="en-US" dirty="0"/>
                  <a:t>This function is designed to be the expected “return”: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sepChr m:val="∣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∣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sepChr m:val="∣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sepChr m:val="∣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182C0-7B37-A9DC-E558-1945F1CD52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741499"/>
                <a:ext cx="10515600" cy="4351338"/>
              </a:xfrm>
              <a:blipFill>
                <a:blip r:embed="rId2"/>
                <a:stretch>
                  <a:fillRect l="-1327" b="-10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121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2A85-FE63-229B-0BBF-0D3E0069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Action-Value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182C0-7B37-A9DC-E558-1945F1CD52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741499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</a:t>
                </a:r>
                <a:r>
                  <a:rPr lang="en-US" i="1" dirty="0"/>
                  <a:t>action</a:t>
                </a:r>
                <a:r>
                  <a:rPr lang="en-US" dirty="0"/>
                  <a:t>-</a:t>
                </a:r>
                <a:r>
                  <a:rPr lang="en-US" i="1" dirty="0"/>
                  <a:t>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ℜ</m:t>
                    </m:r>
                  </m:oMath>
                </a14:m>
                <a:r>
                  <a:rPr lang="en-US" dirty="0"/>
                  <a:t> is a utility function </a:t>
                </a:r>
                <a:r>
                  <a:rPr lang="en-US" i="1" dirty="0"/>
                  <a:t>specific to a given policy</a:t>
                </a:r>
                <a:r>
                  <a:rPr lang="en-US" dirty="0"/>
                  <a:t> that assigns real numbers to each state-action pair in S and A such that...</a:t>
                </a:r>
              </a:p>
              <a:p>
                <a:r>
                  <a:rPr lang="en-US" dirty="0"/>
                  <a:t>We get the the expected “return” for following the input action a in the first step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o/w</a:t>
                </a:r>
                <a:r>
                  <a:rPr lang="en-US" b="0" i="1" dirty="0">
                    <a:latin typeface="Cambria Math" panose="02040503050406030204" pitchFamily="18" charset="0"/>
                  </a:rPr>
                  <a:t>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sepChr m:val="∣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182C0-7B37-A9DC-E558-1945F1CD52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741499"/>
                <a:ext cx="10515600" cy="4351338"/>
              </a:xfrm>
              <a:blipFill>
                <a:blip r:embed="rId2"/>
                <a:stretch>
                  <a:fillRect l="-483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046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2A85-FE63-229B-0BBF-0D3E0069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Computing the value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182C0-7B37-A9DC-E558-1945F1CD52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291969"/>
                <a:ext cx="11618976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latin typeface="Courier" pitchFamily="2" charset="0"/>
                  </a:rPr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≔0 </m:t>
                    </m:r>
                  </m:oMath>
                </a14:m>
                <a:r>
                  <a:rPr lang="en-US" dirty="0">
                    <a:latin typeface="Courier" pitchFamily="2" charset="0"/>
                  </a:rPr>
                  <a:t>for all </a:t>
                </a:r>
                <a:r>
                  <a:rPr lang="en-US" i="1" dirty="0">
                    <a:latin typeface="Courier" pitchFamily="2" charset="0"/>
                  </a:rPr>
                  <a:t>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latin typeface="Courier" pitchFamily="2" charset="0"/>
                  </a:rPr>
                  <a:t>For </a:t>
                </a:r>
                <a:r>
                  <a:rPr lang="en-US" i="1" dirty="0">
                    <a:latin typeface="Courier" pitchFamily="2" charset="0"/>
                  </a:rPr>
                  <a:t>t</a:t>
                </a:r>
                <a:r>
                  <a:rPr lang="en-US" dirty="0">
                    <a:latin typeface="Courier" pitchFamily="2" charset="0"/>
                  </a:rPr>
                  <a:t> until convergence: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latin typeface="Courier" pitchFamily="2" charset="0"/>
                  </a:rPr>
                  <a:t>    For each state </a:t>
                </a:r>
                <a:r>
                  <a:rPr lang="en-US" i="1" dirty="0" err="1">
                    <a:latin typeface="Courier" pitchFamily="2" charset="0"/>
                  </a:rPr>
                  <a:t>s</a:t>
                </a:r>
                <a:r>
                  <a:rPr lang="en-US" i="1" baseline="-25000" dirty="0" err="1">
                    <a:latin typeface="Courier" pitchFamily="2" charset="0"/>
                  </a:rPr>
                  <a:t>from</a:t>
                </a:r>
                <a:r>
                  <a:rPr lang="en-US" dirty="0">
                    <a:latin typeface="Courier" pitchFamily="2" charset="0"/>
                  </a:rPr>
                  <a:t>: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latin typeface="Courier" pitchFamily="2" charset="0"/>
                  </a:rPr>
                  <a:t>        For each state </a:t>
                </a:r>
                <a:r>
                  <a:rPr lang="en-US" i="1" dirty="0" err="1">
                    <a:latin typeface="Courier" pitchFamily="2" charset="0"/>
                  </a:rPr>
                  <a:t>s</a:t>
                </a:r>
                <a:r>
                  <a:rPr lang="en-US" i="1" baseline="-25000" dirty="0" err="1">
                    <a:latin typeface="Courier" pitchFamily="2" charset="0"/>
                  </a:rPr>
                  <a:t>to</a:t>
                </a:r>
                <a:r>
                  <a:rPr lang="en-US" i="1" baseline="-25000" dirty="0">
                    <a:latin typeface="Courier" pitchFamily="2" charset="0"/>
                  </a:rPr>
                  <a:t>:</a:t>
                </a:r>
                <a:endParaRPr lang="en-US" dirty="0">
                  <a:latin typeface="Courier" pitchFamily="2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𝑓𝑟𝑜𝑚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sepChr m:val="∣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𝑡𝑜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𝑓𝑟𝑜𝑚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sepChr m:val="∣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𝑓𝑟𝑜𝑚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𝑓𝑟𝑜𝑚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𝑡𝑜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𝑡𝑜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 </m:t>
                                  </m:r>
                                </m:e>
                              </m:nary>
                            </m:e>
                            <m:sub/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Decision theory: Analogous to evaluating the expected utility </a:t>
                </a:r>
                <a:r>
                  <a:rPr lang="en-US" i="1" u="sng" dirty="0"/>
                  <a:t>given</a:t>
                </a:r>
                <a:r>
                  <a:rPr lang="en-US" i="1" dirty="0"/>
                  <a:t> </a:t>
                </a:r>
                <a:r>
                  <a:rPr lang="en-US" dirty="0"/>
                  <a:t>a set of actions.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How to find the best set of actions?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182C0-7B37-A9DC-E558-1945F1CD52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291969"/>
                <a:ext cx="11618976" cy="4351338"/>
              </a:xfrm>
              <a:blipFill>
                <a:blip r:embed="rId2"/>
                <a:stretch>
                  <a:fillRect l="-437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283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2A85-FE63-229B-0BBF-0D3E0069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policy iteration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182C0-7B37-A9DC-E558-1945F1CD52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14513"/>
                <a:ext cx="11618976" cy="4828794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latin typeface="Courier" pitchFamily="2" charset="0"/>
                  </a:rPr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≔0 </m:t>
                    </m:r>
                  </m:oMath>
                </a14:m>
                <a:r>
                  <a:rPr lang="en-US" dirty="0">
                    <a:latin typeface="Courier" pitchFamily="2" charset="0"/>
                  </a:rPr>
                  <a:t>for all </a:t>
                </a:r>
                <a:r>
                  <a:rPr lang="en-US" i="1" dirty="0">
                    <a:latin typeface="Courier" pitchFamily="2" charset="0"/>
                  </a:rPr>
                  <a:t>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latin typeface="Courier" pitchFamily="2" charset="0"/>
                  </a:rPr>
                  <a:t>For </a:t>
                </a:r>
                <a:r>
                  <a:rPr lang="en-US" i="1" dirty="0">
                    <a:latin typeface="Courier" pitchFamily="2" charset="0"/>
                  </a:rPr>
                  <a:t>t</a:t>
                </a:r>
                <a:r>
                  <a:rPr lang="en-US" dirty="0">
                    <a:latin typeface="Courier" pitchFamily="2" charset="0"/>
                  </a:rPr>
                  <a:t> until convergence: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latin typeface="Courier" pitchFamily="2" charset="0"/>
                  </a:rPr>
                  <a:t>    For each state </a:t>
                </a:r>
                <a:r>
                  <a:rPr lang="en-US" i="1" dirty="0" err="1">
                    <a:latin typeface="Courier" pitchFamily="2" charset="0"/>
                  </a:rPr>
                  <a:t>s</a:t>
                </a:r>
                <a:r>
                  <a:rPr lang="en-US" i="1" baseline="-25000" dirty="0" err="1">
                    <a:latin typeface="Courier" pitchFamily="2" charset="0"/>
                  </a:rPr>
                  <a:t>from</a:t>
                </a:r>
                <a:r>
                  <a:rPr lang="en-US" dirty="0">
                    <a:latin typeface="Courier" pitchFamily="2" charset="0"/>
                  </a:rPr>
                  <a:t>: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latin typeface="Courier" pitchFamily="2" charset="0"/>
                  </a:rPr>
                  <a:t>        For each state </a:t>
                </a:r>
                <a:r>
                  <a:rPr lang="en-US" i="1" dirty="0" err="1">
                    <a:latin typeface="Courier" pitchFamily="2" charset="0"/>
                  </a:rPr>
                  <a:t>s</a:t>
                </a:r>
                <a:r>
                  <a:rPr lang="en-US" i="1" baseline="-25000" dirty="0" err="1">
                    <a:latin typeface="Courier" pitchFamily="2" charset="0"/>
                  </a:rPr>
                  <a:t>to</a:t>
                </a:r>
                <a:r>
                  <a:rPr lang="en-US" i="1" baseline="-25000" dirty="0">
                    <a:latin typeface="Courier" pitchFamily="2" charset="0"/>
                  </a:rPr>
                  <a:t>:</a:t>
                </a:r>
                <a:endParaRPr lang="en-US" dirty="0">
                  <a:latin typeface="Courier" pitchFamily="2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latin typeface="Courier" pitchFamily="2" charset="0"/>
                  </a:rPr>
                  <a:t>		 Update estimate of value function</a:t>
                </a:r>
                <a:endParaRPr lang="en-US" i="1" baseline="-25000" dirty="0">
                  <a:latin typeface="Courier" pitchFamily="2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latin typeface="Courier" pitchFamily="2" charset="0"/>
                  </a:rPr>
                  <a:t>	 Compute Q values for </a:t>
                </a:r>
                <a:r>
                  <a:rPr lang="en-US" i="1" dirty="0" err="1">
                    <a:latin typeface="Courier" pitchFamily="2" charset="0"/>
                  </a:rPr>
                  <a:t>s</a:t>
                </a:r>
                <a:r>
                  <a:rPr lang="en-US" i="1" baseline="-25000" dirty="0" err="1">
                    <a:latin typeface="Courier" pitchFamily="2" charset="0"/>
                  </a:rPr>
                  <a:t>from</a:t>
                </a:r>
                <a:endParaRPr lang="en-US" i="1" baseline="-25000" dirty="0">
                  <a:latin typeface="Courier" pitchFamily="2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>
                    <a:latin typeface="Courier" pitchFamily="2" charset="0"/>
                  </a:rPr>
                  <a:t>	 Update policy to select action with max Q value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Naïve approach:</a:t>
                </a:r>
              </a:p>
              <a:p>
                <a:pPr marL="971550" lvl="1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Do complete sweep, compute value functions </a:t>
                </a:r>
              </a:p>
              <a:p>
                <a:pPr marL="971550" lvl="1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Do another sweep, update policy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Idea: update policy and value function together, using Q values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182C0-7B37-A9DC-E558-1945F1CD52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14513"/>
                <a:ext cx="11618976" cy="4828794"/>
              </a:xfrm>
              <a:blipFill>
                <a:blip r:embed="rId2"/>
                <a:stretch>
                  <a:fillRect l="-437" t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7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B2BA-4AAD-6CB1-AFF0-E55E81EA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9193DE-DAA8-7809-A44B-DBB434DEBC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734753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u="sng" dirty="0"/>
                  <a:t>Supervised Learning</a:t>
                </a:r>
              </a:p>
              <a:p>
                <a:pPr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Input: n x 2 matrix of pairs (x, y). </a:t>
                </a:r>
              </a:p>
              <a:p>
                <a:pPr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Assumption: x and k are correlated.</a:t>
                </a:r>
              </a:p>
              <a:p>
                <a:pPr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Output: a function f: X -&gt; Y such that f predicts y for input x</a:t>
                </a:r>
              </a:p>
              <a:p>
                <a:pPr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Examples: classification, regression</a:t>
                </a:r>
              </a:p>
              <a:p>
                <a:pPr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u="sng" dirty="0"/>
                  <a:t>Unsupervised learning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Input: n x 1 vector of data (x) and k parameters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Assumption: x and k are independent given problem space 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Output: a function f: X -&gt; Y such that f predicts y for input x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Examples: clustering (|Y| = k), ranking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u="sng" dirty="0"/>
                  <a:t>Reinforcement learning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Input: environment (maybe MDP?), k parameters, objective (goal)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Assumption: can collect (s, r) from the environment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Output: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: S -&gt; A  that selects actions given state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9193DE-DAA8-7809-A44B-DBB434DEBC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734753"/>
                <a:ext cx="10515600" cy="4351338"/>
              </a:xfrm>
              <a:blipFill>
                <a:blip r:embed="rId2"/>
                <a:stretch>
                  <a:fillRect l="-362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2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26177</TotalTime>
  <Words>1982</Words>
  <Application>Microsoft Macintosh PowerPoint</Application>
  <PresentationFormat>Widescreen</PresentationFormat>
  <Paragraphs>261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</vt:lpstr>
      <vt:lpstr>Cambria Math</vt:lpstr>
      <vt:lpstr>Century Gothic</vt:lpstr>
      <vt:lpstr>Courier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Logistics</vt:lpstr>
      <vt:lpstr>PowerPoint Presentation</vt:lpstr>
      <vt:lpstr>Recall: MDPs</vt:lpstr>
      <vt:lpstr>Recall: Value Functions</vt:lpstr>
      <vt:lpstr>Action-Value Functions</vt:lpstr>
      <vt:lpstr>Recall: Computing the value function</vt:lpstr>
      <vt:lpstr>Generalized policy iteration</vt:lpstr>
      <vt:lpstr>High-level</vt:lpstr>
      <vt:lpstr>High-level</vt:lpstr>
      <vt:lpstr>High-level</vt:lpstr>
      <vt:lpstr>High-level</vt:lpstr>
      <vt:lpstr>PowerPoint Presentation</vt:lpstr>
      <vt:lpstr>Range of learning approaches</vt:lpstr>
      <vt:lpstr>Function approximation: the ML side of RL</vt:lpstr>
      <vt:lpstr>Control Theory</vt:lpstr>
      <vt:lpstr>Function approximation: the ML side of RL</vt:lpstr>
      <vt:lpstr>Function approximation: the ML side of RL</vt:lpstr>
      <vt:lpstr>Range of learning approaches</vt:lpstr>
      <vt:lpstr>Classical policy search algorithm</vt:lpstr>
      <vt:lpstr>Classical policy search algorithm</vt:lpstr>
      <vt:lpstr>Classical policy search algorithm</vt:lpstr>
      <vt:lpstr>Range of learning approaches</vt:lpstr>
      <vt:lpstr>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399</cp:revision>
  <cp:lastPrinted>2022-04-20T10:24:35Z</cp:lastPrinted>
  <dcterms:created xsi:type="dcterms:W3CDTF">2021-08-30T08:24:49Z</dcterms:created>
  <dcterms:modified xsi:type="dcterms:W3CDTF">2022-04-29T13:38:19Z</dcterms:modified>
</cp:coreProperties>
</file>